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EE55E-9792-4D0B-9219-5603DC83637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10F56D-B571-4909-8791-368813D32E0C}">
      <dgm:prSet/>
      <dgm:spPr/>
      <dgm:t>
        <a:bodyPr/>
        <a:lstStyle/>
        <a:p>
          <a:r>
            <a:rPr lang="en-GB"/>
            <a:t>Wellbeing and CPD / Parent courses are free for people</a:t>
          </a:r>
          <a:endParaRPr lang="en-US"/>
        </a:p>
      </dgm:t>
    </dgm:pt>
    <dgm:pt modelId="{81937254-377A-4A18-B610-2AD769DE7075}" type="parTrans" cxnId="{44CBDA43-A0CD-43CC-9B05-C0223002C7D7}">
      <dgm:prSet/>
      <dgm:spPr/>
      <dgm:t>
        <a:bodyPr/>
        <a:lstStyle/>
        <a:p>
          <a:endParaRPr lang="en-US"/>
        </a:p>
      </dgm:t>
    </dgm:pt>
    <dgm:pt modelId="{F9C5B4A5-5529-47E7-A1E1-32F6E0F52213}" type="sibTrans" cxnId="{44CBDA43-A0CD-43CC-9B05-C0223002C7D7}">
      <dgm:prSet/>
      <dgm:spPr/>
      <dgm:t>
        <a:bodyPr/>
        <a:lstStyle/>
        <a:p>
          <a:endParaRPr lang="en-US"/>
        </a:p>
      </dgm:t>
    </dgm:pt>
    <dgm:pt modelId="{BB326326-B43F-4344-9F1A-A92D5E110662}">
      <dgm:prSet/>
      <dgm:spPr/>
      <dgm:t>
        <a:bodyPr/>
        <a:lstStyle/>
        <a:p>
          <a:r>
            <a:rPr lang="en-GB"/>
            <a:t>earning less than £17,374.50 annual gross salary</a:t>
          </a:r>
          <a:endParaRPr lang="en-US"/>
        </a:p>
      </dgm:t>
    </dgm:pt>
    <dgm:pt modelId="{3020FB1C-876E-4BB3-820A-853E80C5B4AB}" type="parTrans" cxnId="{4B464E83-538F-4926-BC03-F58D7024F3C9}">
      <dgm:prSet/>
      <dgm:spPr/>
      <dgm:t>
        <a:bodyPr/>
        <a:lstStyle/>
        <a:p>
          <a:endParaRPr lang="en-US"/>
        </a:p>
      </dgm:t>
    </dgm:pt>
    <dgm:pt modelId="{DECD84C5-7F0A-40C5-909D-DD4CA5626871}" type="sibTrans" cxnId="{4B464E83-538F-4926-BC03-F58D7024F3C9}">
      <dgm:prSet/>
      <dgm:spPr/>
      <dgm:t>
        <a:bodyPr/>
        <a:lstStyle/>
        <a:p>
          <a:endParaRPr lang="en-US"/>
        </a:p>
      </dgm:t>
    </dgm:pt>
    <dgm:pt modelId="{2B49A967-980F-45A4-8130-B73A1957697F}">
      <dgm:prSet/>
      <dgm:spPr/>
      <dgm:t>
        <a:bodyPr/>
        <a:lstStyle/>
        <a:p>
          <a:r>
            <a:rPr lang="en-GB"/>
            <a:t>Unemployed, seeking support into work or education </a:t>
          </a:r>
          <a:endParaRPr lang="en-US"/>
        </a:p>
      </dgm:t>
    </dgm:pt>
    <dgm:pt modelId="{93D1DDDC-FFAB-4907-A3DB-7F98668A6484}" type="parTrans" cxnId="{88810013-9E82-497F-A3F7-1E6F0BD1A8B7}">
      <dgm:prSet/>
      <dgm:spPr/>
      <dgm:t>
        <a:bodyPr/>
        <a:lstStyle/>
        <a:p>
          <a:endParaRPr lang="en-US"/>
        </a:p>
      </dgm:t>
    </dgm:pt>
    <dgm:pt modelId="{72D6A354-7D4C-44E9-923E-347F4AEE14EE}" type="sibTrans" cxnId="{88810013-9E82-497F-A3F7-1E6F0BD1A8B7}">
      <dgm:prSet/>
      <dgm:spPr/>
      <dgm:t>
        <a:bodyPr/>
        <a:lstStyle/>
        <a:p>
          <a:endParaRPr lang="en-US"/>
        </a:p>
      </dgm:t>
    </dgm:pt>
    <dgm:pt modelId="{DD986FFD-3EB5-42EB-9D57-F7FEF45695BF}">
      <dgm:prSet/>
      <dgm:spPr/>
      <dgm:t>
        <a:bodyPr/>
        <a:lstStyle/>
        <a:p>
          <a:r>
            <a:rPr lang="en-GB"/>
            <a:t>Ex-offenders on a supported programme </a:t>
          </a:r>
          <a:endParaRPr lang="en-US"/>
        </a:p>
      </dgm:t>
    </dgm:pt>
    <dgm:pt modelId="{EB69EA6E-5A22-4687-AC05-6CC15110B117}" type="parTrans" cxnId="{B4353D4D-B528-48EC-9D64-A9821B3D4517}">
      <dgm:prSet/>
      <dgm:spPr/>
      <dgm:t>
        <a:bodyPr/>
        <a:lstStyle/>
        <a:p>
          <a:endParaRPr lang="en-US"/>
        </a:p>
      </dgm:t>
    </dgm:pt>
    <dgm:pt modelId="{A91E1421-50D1-4A2F-B771-52D93FE4BBCA}" type="sibTrans" cxnId="{B4353D4D-B528-48EC-9D64-A9821B3D4517}">
      <dgm:prSet/>
      <dgm:spPr/>
      <dgm:t>
        <a:bodyPr/>
        <a:lstStyle/>
        <a:p>
          <a:endParaRPr lang="en-US"/>
        </a:p>
      </dgm:t>
    </dgm:pt>
    <dgm:pt modelId="{51D06ED0-8102-4E94-B4AA-8136F8CA3E92}">
      <dgm:prSet/>
      <dgm:spPr/>
      <dgm:t>
        <a:bodyPr/>
        <a:lstStyle/>
        <a:p>
          <a:r>
            <a:rPr lang="en-GB"/>
            <a:t>Older people in supported housing and care homes </a:t>
          </a:r>
          <a:endParaRPr lang="en-US"/>
        </a:p>
      </dgm:t>
    </dgm:pt>
    <dgm:pt modelId="{4BD5ADC0-3E8E-43B8-B2EC-FDC6DCCEB6F5}" type="parTrans" cxnId="{CAFFA589-D15F-49DB-A3D6-208AD300D5A6}">
      <dgm:prSet/>
      <dgm:spPr/>
      <dgm:t>
        <a:bodyPr/>
        <a:lstStyle/>
        <a:p>
          <a:endParaRPr lang="en-US"/>
        </a:p>
      </dgm:t>
    </dgm:pt>
    <dgm:pt modelId="{1B0E99A6-7230-453A-97CB-796E048137C5}" type="sibTrans" cxnId="{CAFFA589-D15F-49DB-A3D6-208AD300D5A6}">
      <dgm:prSet/>
      <dgm:spPr/>
      <dgm:t>
        <a:bodyPr/>
        <a:lstStyle/>
        <a:p>
          <a:endParaRPr lang="en-US"/>
        </a:p>
      </dgm:t>
    </dgm:pt>
    <dgm:pt modelId="{94F637AB-B187-427D-8415-B1EAE6A83BB2}">
      <dgm:prSet/>
      <dgm:spPr/>
      <dgm:t>
        <a:bodyPr/>
        <a:lstStyle/>
        <a:p>
          <a:r>
            <a:rPr lang="en-GB"/>
            <a:t>Young people (under 25) who have been in or are leaving care and are currently not in education or employment. </a:t>
          </a:r>
          <a:endParaRPr lang="en-US"/>
        </a:p>
      </dgm:t>
    </dgm:pt>
    <dgm:pt modelId="{88E0776E-4CEB-4FD9-BF62-8A7BDD2B06E9}" type="parTrans" cxnId="{121DB2C3-240B-49C8-B5B0-B60055513328}">
      <dgm:prSet/>
      <dgm:spPr/>
      <dgm:t>
        <a:bodyPr/>
        <a:lstStyle/>
        <a:p>
          <a:endParaRPr lang="en-US"/>
        </a:p>
      </dgm:t>
    </dgm:pt>
    <dgm:pt modelId="{9BA8B29D-2B6F-4B00-BA30-0E7914F54E20}" type="sibTrans" cxnId="{121DB2C3-240B-49C8-B5B0-B60055513328}">
      <dgm:prSet/>
      <dgm:spPr/>
      <dgm:t>
        <a:bodyPr/>
        <a:lstStyle/>
        <a:p>
          <a:endParaRPr lang="en-US"/>
        </a:p>
      </dgm:t>
    </dgm:pt>
    <dgm:pt modelId="{521A4B3E-F9ED-442D-8255-29943A273345}">
      <dgm:prSet/>
      <dgm:spPr/>
      <dgm:t>
        <a:bodyPr/>
        <a:lstStyle/>
        <a:p>
          <a:r>
            <a:rPr lang="en-GB"/>
            <a:t>If you do not meet this criteria costs are just £3 per hour</a:t>
          </a:r>
          <a:endParaRPr lang="en-US"/>
        </a:p>
      </dgm:t>
    </dgm:pt>
    <dgm:pt modelId="{49606FEF-0EEE-455C-B217-CD0F8117382C}" type="parTrans" cxnId="{44154540-B3F9-4131-8EF3-023052323314}">
      <dgm:prSet/>
      <dgm:spPr/>
      <dgm:t>
        <a:bodyPr/>
        <a:lstStyle/>
        <a:p>
          <a:endParaRPr lang="en-US"/>
        </a:p>
      </dgm:t>
    </dgm:pt>
    <dgm:pt modelId="{2DCC7157-842D-4636-9FC0-3E7D41A35231}" type="sibTrans" cxnId="{44154540-B3F9-4131-8EF3-023052323314}">
      <dgm:prSet/>
      <dgm:spPr/>
      <dgm:t>
        <a:bodyPr/>
        <a:lstStyle/>
        <a:p>
          <a:endParaRPr lang="en-US"/>
        </a:p>
      </dgm:t>
    </dgm:pt>
    <dgm:pt modelId="{4D4CFDF0-B10E-47E7-8824-FF8261496696}" type="pres">
      <dgm:prSet presAssocID="{0F3EE55E-9792-4D0B-9219-5603DC8363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6DD9C4-E69C-4130-A20D-3C02CD8F6317}" type="pres">
      <dgm:prSet presAssocID="{EA10F56D-B571-4909-8791-368813D32E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1ACF8-987B-487E-9456-0F036C511396}" type="pres">
      <dgm:prSet presAssocID="{EA10F56D-B571-4909-8791-368813D32E0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4FDFC-7E60-43A3-8943-DADC8C06A8AB}" type="pres">
      <dgm:prSet presAssocID="{521A4B3E-F9ED-442D-8255-29943A27334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C47775-3E15-4603-8DA2-126ABC6B98B4}" type="presOf" srcId="{94F637AB-B187-427D-8415-B1EAE6A83BB2}" destId="{E551ACF8-987B-487E-9456-0F036C511396}" srcOrd="0" destOrd="4" presId="urn:microsoft.com/office/officeart/2005/8/layout/vList2"/>
    <dgm:cxn modelId="{88810013-9E82-497F-A3F7-1E6F0BD1A8B7}" srcId="{EA10F56D-B571-4909-8791-368813D32E0C}" destId="{2B49A967-980F-45A4-8130-B73A1957697F}" srcOrd="1" destOrd="0" parTransId="{93D1DDDC-FFAB-4907-A3DB-7F98668A6484}" sibTransId="{72D6A354-7D4C-44E9-923E-347F4AEE14EE}"/>
    <dgm:cxn modelId="{0BD464DE-3959-4B85-8064-22CBCD53242C}" type="presOf" srcId="{0F3EE55E-9792-4D0B-9219-5603DC83637A}" destId="{4D4CFDF0-B10E-47E7-8824-FF8261496696}" srcOrd="0" destOrd="0" presId="urn:microsoft.com/office/officeart/2005/8/layout/vList2"/>
    <dgm:cxn modelId="{B4353D4D-B528-48EC-9D64-A9821B3D4517}" srcId="{EA10F56D-B571-4909-8791-368813D32E0C}" destId="{DD986FFD-3EB5-42EB-9D57-F7FEF45695BF}" srcOrd="2" destOrd="0" parTransId="{EB69EA6E-5A22-4687-AC05-6CC15110B117}" sibTransId="{A91E1421-50D1-4A2F-B771-52D93FE4BBCA}"/>
    <dgm:cxn modelId="{DF91CAFF-71A8-4E79-BAE3-0EACF58D8A8F}" type="presOf" srcId="{51D06ED0-8102-4E94-B4AA-8136F8CA3E92}" destId="{E551ACF8-987B-487E-9456-0F036C511396}" srcOrd="0" destOrd="3" presId="urn:microsoft.com/office/officeart/2005/8/layout/vList2"/>
    <dgm:cxn modelId="{428280F6-A368-4406-9297-1BBE8583B350}" type="presOf" srcId="{EA10F56D-B571-4909-8791-368813D32E0C}" destId="{A16DD9C4-E69C-4130-A20D-3C02CD8F6317}" srcOrd="0" destOrd="0" presId="urn:microsoft.com/office/officeart/2005/8/layout/vList2"/>
    <dgm:cxn modelId="{D6F3E365-0D51-4187-A060-8058C39B8CCA}" type="presOf" srcId="{BB326326-B43F-4344-9F1A-A92D5E110662}" destId="{E551ACF8-987B-487E-9456-0F036C511396}" srcOrd="0" destOrd="0" presId="urn:microsoft.com/office/officeart/2005/8/layout/vList2"/>
    <dgm:cxn modelId="{44154540-B3F9-4131-8EF3-023052323314}" srcId="{0F3EE55E-9792-4D0B-9219-5603DC83637A}" destId="{521A4B3E-F9ED-442D-8255-29943A273345}" srcOrd="1" destOrd="0" parTransId="{49606FEF-0EEE-455C-B217-CD0F8117382C}" sibTransId="{2DCC7157-842D-4636-9FC0-3E7D41A35231}"/>
    <dgm:cxn modelId="{F184B065-760E-48CC-AFA0-577FA6E4EA04}" type="presOf" srcId="{DD986FFD-3EB5-42EB-9D57-F7FEF45695BF}" destId="{E551ACF8-987B-487E-9456-0F036C511396}" srcOrd="0" destOrd="2" presId="urn:microsoft.com/office/officeart/2005/8/layout/vList2"/>
    <dgm:cxn modelId="{121DB2C3-240B-49C8-B5B0-B60055513328}" srcId="{EA10F56D-B571-4909-8791-368813D32E0C}" destId="{94F637AB-B187-427D-8415-B1EAE6A83BB2}" srcOrd="4" destOrd="0" parTransId="{88E0776E-4CEB-4FD9-BF62-8A7BDD2B06E9}" sibTransId="{9BA8B29D-2B6F-4B00-BA30-0E7914F54E20}"/>
    <dgm:cxn modelId="{CAFFA589-D15F-49DB-A3D6-208AD300D5A6}" srcId="{EA10F56D-B571-4909-8791-368813D32E0C}" destId="{51D06ED0-8102-4E94-B4AA-8136F8CA3E92}" srcOrd="3" destOrd="0" parTransId="{4BD5ADC0-3E8E-43B8-B2EC-FDC6DCCEB6F5}" sibTransId="{1B0E99A6-7230-453A-97CB-796E048137C5}"/>
    <dgm:cxn modelId="{44CBDA43-A0CD-43CC-9B05-C0223002C7D7}" srcId="{0F3EE55E-9792-4D0B-9219-5603DC83637A}" destId="{EA10F56D-B571-4909-8791-368813D32E0C}" srcOrd="0" destOrd="0" parTransId="{81937254-377A-4A18-B610-2AD769DE7075}" sibTransId="{F9C5B4A5-5529-47E7-A1E1-32F6E0F52213}"/>
    <dgm:cxn modelId="{12EBE4AA-87EE-4BCC-9F3A-D8F7B76C5E64}" type="presOf" srcId="{521A4B3E-F9ED-442D-8255-29943A273345}" destId="{9384FDFC-7E60-43A3-8943-DADC8C06A8AB}" srcOrd="0" destOrd="0" presId="urn:microsoft.com/office/officeart/2005/8/layout/vList2"/>
    <dgm:cxn modelId="{4B464E83-538F-4926-BC03-F58D7024F3C9}" srcId="{EA10F56D-B571-4909-8791-368813D32E0C}" destId="{BB326326-B43F-4344-9F1A-A92D5E110662}" srcOrd="0" destOrd="0" parTransId="{3020FB1C-876E-4BB3-820A-853E80C5B4AB}" sibTransId="{DECD84C5-7F0A-40C5-909D-DD4CA5626871}"/>
    <dgm:cxn modelId="{FD60A4F7-8C09-4F24-8C67-1F58633724B2}" type="presOf" srcId="{2B49A967-980F-45A4-8130-B73A1957697F}" destId="{E551ACF8-987B-487E-9456-0F036C511396}" srcOrd="0" destOrd="1" presId="urn:microsoft.com/office/officeart/2005/8/layout/vList2"/>
    <dgm:cxn modelId="{C1AF4D38-2927-477D-AE86-69CEC18845AF}" type="presParOf" srcId="{4D4CFDF0-B10E-47E7-8824-FF8261496696}" destId="{A16DD9C4-E69C-4130-A20D-3C02CD8F6317}" srcOrd="0" destOrd="0" presId="urn:microsoft.com/office/officeart/2005/8/layout/vList2"/>
    <dgm:cxn modelId="{7A429230-06D2-4819-95EA-4F5C3415490D}" type="presParOf" srcId="{4D4CFDF0-B10E-47E7-8824-FF8261496696}" destId="{E551ACF8-987B-487E-9456-0F036C511396}" srcOrd="1" destOrd="0" presId="urn:microsoft.com/office/officeart/2005/8/layout/vList2"/>
    <dgm:cxn modelId="{31DAFE28-69B7-4FAC-B79B-A8160EB70703}" type="presParOf" srcId="{4D4CFDF0-B10E-47E7-8824-FF8261496696}" destId="{9384FDFC-7E60-43A3-8943-DADC8C06A8A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DD9C4-E69C-4130-A20D-3C02CD8F6317}">
      <dsp:nvSpPr>
        <dsp:cNvPr id="0" name=""/>
        <dsp:cNvSpPr/>
      </dsp:nvSpPr>
      <dsp:spPr>
        <a:xfrm>
          <a:off x="0" y="203536"/>
          <a:ext cx="6578523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/>
            <a:t>Wellbeing and CPD / Parent courses are free for people</a:t>
          </a:r>
          <a:endParaRPr lang="en-US" sz="2700" kern="1200"/>
        </a:p>
      </dsp:txBody>
      <dsp:txXfrm>
        <a:off x="52431" y="255967"/>
        <a:ext cx="6473661" cy="969198"/>
      </dsp:txXfrm>
    </dsp:sp>
    <dsp:sp modelId="{E551ACF8-987B-487E-9456-0F036C511396}">
      <dsp:nvSpPr>
        <dsp:cNvPr id="0" name=""/>
        <dsp:cNvSpPr/>
      </dsp:nvSpPr>
      <dsp:spPr>
        <a:xfrm>
          <a:off x="0" y="1277596"/>
          <a:ext cx="6578523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86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/>
            <a:t>earning less than £17,374.50 annual gross salary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/>
            <a:t>Unemployed, seeking support into work or education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/>
            <a:t>Ex-offenders on a supported programme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/>
            <a:t>Older people in supported housing and care homes 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100" kern="1200"/>
            <a:t>Young people (under 25) who have been in or are leaving care and are currently not in education or employment. </a:t>
          </a:r>
          <a:endParaRPr lang="en-US" sz="2100" kern="1200"/>
        </a:p>
      </dsp:txBody>
      <dsp:txXfrm>
        <a:off x="0" y="1277596"/>
        <a:ext cx="6578523" cy="2403269"/>
      </dsp:txXfrm>
    </dsp:sp>
    <dsp:sp modelId="{9384FDFC-7E60-43A3-8943-DADC8C06A8AB}">
      <dsp:nvSpPr>
        <dsp:cNvPr id="0" name=""/>
        <dsp:cNvSpPr/>
      </dsp:nvSpPr>
      <dsp:spPr>
        <a:xfrm>
          <a:off x="0" y="3680866"/>
          <a:ext cx="6578523" cy="10740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/>
            <a:t>If you do not meet this criteria costs are just £3 per hour</a:t>
          </a:r>
          <a:endParaRPr lang="en-US" sz="2700" kern="1200"/>
        </a:p>
      </dsp:txBody>
      <dsp:txXfrm>
        <a:off x="52431" y="3733297"/>
        <a:ext cx="6473661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8A76-8AEF-4327-8D88-6E8054807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9B2B5-1D0D-416B-9018-B58DFC1BC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FCDF-DA84-453E-BCD8-9D1763A8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8B31B-7D8E-4537-A13F-15F8CD7E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685F3-459B-42C0-979D-D3A842B8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7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CBEE-AA5B-4E10-B2B1-1839CA66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1D7F1-A2B2-452F-9983-E8EA62BE9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C524D-FDC9-4F7A-8F7F-FA600A9B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39564-71C7-4BF7-93A4-4FB8DF36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A393-7DA8-4FB6-AC0F-8EE26B08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0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9FD0E-83C6-44BE-87B4-DA2806C8D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752823-AB2F-45BB-845A-BD3D34C95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7139E-674E-4AD3-BC60-AC33F11F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11175-80CC-4219-ABCB-CD34C97D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94856-F1C6-4461-B14F-B0282206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9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5C6B-5AB6-4C32-B560-50DDF289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642F4-84CF-452B-8CDA-0E30C3141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13BF4-3F37-4A96-BB5C-A0EFC3B6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8D3D-98E8-4A56-8477-944C9FAC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4FBAC-8D04-4782-8EFE-D2A158D9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EC18-814D-4B28-BB00-1E3B3DC6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4C6B8-206A-49E5-AD8A-51AD09F3E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9273-13F9-4B3B-9242-04DACE6F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5539A-630C-4431-8760-D56DA043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7A12-3B86-4BA0-AB26-571BAC71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62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A652-57D9-4997-A450-DE12F117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1A4EE-4DAA-4375-A60B-B253FBBF8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F94D9A-BD1E-4BC5-8C0E-08497721E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E7A75-D7FD-4B92-AED8-CB66A415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1E0F7-909B-4DB3-8A34-76CCB98E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FC7DD-DC50-4416-8805-1CF7A033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5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D41A-4516-4ECC-92F3-BB8957FF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6B40A-25CE-450F-BF1F-318AA7530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6D6C9-1D60-4E81-995E-2CF3E4DAE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35ACB-C833-46D7-BF9D-1DFFA1191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862BF-530C-4042-93EA-96636C34D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00A52-0933-470F-8185-41ADBEA2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DE4E5A-153C-4788-915F-464C7199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43B56B-2E1A-4635-8E4C-66DEBC1F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7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1984-98E0-470A-B175-A147D1B0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7E541-AA16-4E53-938D-96B655D1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E13CA-AFC1-433B-A15C-31F49C37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FA744-E47C-40C4-9148-701BB5DE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61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2E824-63B1-418C-9E9B-460956CC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B7216-54EF-4E06-A31C-FCC890CF3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04D4D-A1BB-43E7-ABB4-42F02F54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38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0E26-E666-49F4-AE89-98C203D30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CD59D-8B81-46F8-8317-426F540F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89689-5731-4031-B996-66C784DB1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9472D-E320-4CED-B78C-21993041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F2BBD-7922-4B81-8E98-647DE9EC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8C09C-2054-4C92-B18E-5597189C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9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A78FF-8386-4ECB-AF6E-9C8E034D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66E87-BCD6-4E64-B23B-9C18A367A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DE21B-392E-4F12-B685-B8ABFA244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39B48-3EB0-4BB6-A266-0392CEE9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A14AE-85C0-4009-B454-E1B99CC8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3A151-AB9C-4931-80AC-3928485D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7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CCF312-1780-4FB6-977F-FAC3835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7B4D1-ADC4-4291-8BB6-A7AF0832A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BFF-4922-43FC-8CB9-E32CFF68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84111-45F3-48F6-A606-2D210CECFD21}" type="datetimeFigureOut">
              <a:rPr lang="en-GB" smtClean="0"/>
              <a:t>07/07/2022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87E91-BDF5-4392-8AEC-E0D7D949F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A6A66-A6F5-4A6F-80F2-2E65F338E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C434-0C79-41D4-836D-184958E9D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5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info@stvincent.ac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34235-F3F9-4D09-BB01-C8FE7B3F9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23" y="1622066"/>
            <a:ext cx="3554226" cy="266368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chemeClr val="bg1"/>
                </a:solidFill>
              </a:rPr>
              <a:t>St Vincent College offers a range of courses for practitioners and parents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E34A07-68B8-4889-B3B1-85D6DC848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290" y="4532243"/>
            <a:ext cx="3300457" cy="1256307"/>
          </a:xfrm>
        </p:spPr>
        <p:txBody>
          <a:bodyPr anchor="t"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Three strands, Academic, CPD and Wellbeing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B86DE82-4300-4DC0-B532-5543484C2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04" y="1592664"/>
            <a:ext cx="6472362" cy="30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6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842DBE-E78A-4DDE-8031-1B08FE7A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3196856"/>
          </a:xfrm>
        </p:spPr>
        <p:txBody>
          <a:bodyPr anchor="t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Many courses are FREE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F9020E1-7D5F-C82B-3463-5A022A3C4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0343135"/>
              </p:ext>
            </p:extLst>
          </p:nvPr>
        </p:nvGraphicFramePr>
        <p:xfrm>
          <a:off x="5116653" y="933454"/>
          <a:ext cx="6578523" cy="495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14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17371-3C38-43A3-BB9E-607A8EFF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/>
              <a:t>Practitioner wellbeing</a:t>
            </a:r>
          </a:p>
        </p:txBody>
      </p:sp>
      <p:pic>
        <p:nvPicPr>
          <p:cNvPr id="5" name="Picture 4" descr="Towel rolls and a candle on a table">
            <a:extLst>
              <a:ext uri="{FF2B5EF4-FFF2-40B4-BE49-F238E27FC236}">
                <a16:creationId xmlns:a16="http://schemas.microsoft.com/office/drawing/2014/main" id="{DC73FEA4-6A6B-422A-ABB2-96CF38AD95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r="12829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CEC3B-0039-4D57-B034-5949DFF1B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GB" sz="1700" dirty="0" smtClean="0"/>
              <a:t>SOME EXAMPLES:</a:t>
            </a:r>
          </a:p>
          <a:p>
            <a:r>
              <a:rPr lang="en-GB" sz="1700" dirty="0" smtClean="0"/>
              <a:t>Promoting </a:t>
            </a:r>
            <a:r>
              <a:rPr lang="en-GB" sz="1700" dirty="0"/>
              <a:t>women’s wellbeing and self esteem (10 weeks)</a:t>
            </a:r>
          </a:p>
          <a:p>
            <a:r>
              <a:rPr lang="en-GB" sz="1700" dirty="0"/>
              <a:t>Eating well for good mental health ( 10 weeks)</a:t>
            </a:r>
          </a:p>
          <a:p>
            <a:r>
              <a:rPr lang="en-GB" sz="1700" dirty="0"/>
              <a:t>Guided meditation (8 weeks)</a:t>
            </a:r>
          </a:p>
          <a:p>
            <a:r>
              <a:rPr lang="en-GB" sz="1700" dirty="0"/>
              <a:t>Promoting men’s wellbeing and self esteem (10 weeks)</a:t>
            </a:r>
          </a:p>
          <a:p>
            <a:r>
              <a:rPr lang="en-GB" sz="1700" dirty="0"/>
              <a:t>Positive manifestation (6 weeks)</a:t>
            </a:r>
          </a:p>
          <a:p>
            <a:r>
              <a:rPr lang="en-GB" sz="1700" dirty="0"/>
              <a:t>Assertiveness skills (8 weeks</a:t>
            </a:r>
            <a:r>
              <a:rPr lang="en-GB" sz="1700" dirty="0" smtClean="0"/>
              <a:t>)</a:t>
            </a:r>
            <a:endParaRPr lang="en-GB" sz="1700" dirty="0"/>
          </a:p>
          <a:p>
            <a:r>
              <a:rPr lang="en-GB" sz="1700" dirty="0"/>
              <a:t>Introduction to understanding nutrition and healthy eating (6 weeks)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402633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p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" y="289660"/>
            <a:ext cx="10266218" cy="665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27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32BE-A3DF-4405-B154-E3D095C8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sz="4100"/>
              <a:t>CPD/ Short courses for parents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461B6-5D94-487A-8E39-4A205D22D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1700" dirty="0"/>
              <a:t>Introduction to healthy eating for children’s development (4 weeks)</a:t>
            </a:r>
          </a:p>
          <a:p>
            <a:r>
              <a:rPr lang="en-GB" sz="1700" dirty="0"/>
              <a:t>Introduction to children’s health and wellbeing (4weeks)</a:t>
            </a:r>
          </a:p>
          <a:p>
            <a:r>
              <a:rPr lang="en-GB" sz="1700" dirty="0"/>
              <a:t>Introduction to reading with children (4 weeks)</a:t>
            </a:r>
          </a:p>
          <a:p>
            <a:r>
              <a:rPr lang="en-GB" sz="1700" dirty="0"/>
              <a:t>Introduction to learning through play in the early years (4 weeks)</a:t>
            </a:r>
          </a:p>
          <a:p>
            <a:r>
              <a:rPr lang="en-GB" sz="1700" dirty="0"/>
              <a:t>Introduction to sharing bedtime stories with your children (4 weeks)</a:t>
            </a:r>
          </a:p>
          <a:p>
            <a:r>
              <a:rPr lang="en-GB" sz="1700" dirty="0"/>
              <a:t>Introduction to early years (5 weeks)</a:t>
            </a:r>
          </a:p>
          <a:p>
            <a:r>
              <a:rPr lang="en-GB" sz="1700" dirty="0"/>
              <a:t>Introduction to children’s speech and language needs (4weeks)</a:t>
            </a:r>
          </a:p>
          <a:p>
            <a:r>
              <a:rPr lang="en-GB" sz="1700" dirty="0"/>
              <a:t>Introduction to child psychology</a:t>
            </a:r>
          </a:p>
          <a:p>
            <a:r>
              <a:rPr lang="en-GB" sz="1700" dirty="0"/>
              <a:t>First Aid – basic life support (4 weeks)</a:t>
            </a:r>
          </a:p>
          <a:p>
            <a:r>
              <a:rPr lang="en-GB" sz="1700" dirty="0"/>
              <a:t>First Aid – parent and child (4 weeks)</a:t>
            </a:r>
          </a:p>
        </p:txBody>
      </p:sp>
      <p:pic>
        <p:nvPicPr>
          <p:cNvPr id="5" name="Picture 4" descr="Father holding a baby">
            <a:extLst>
              <a:ext uri="{FF2B5EF4-FFF2-40B4-BE49-F238E27FC236}">
                <a16:creationId xmlns:a16="http://schemas.microsoft.com/office/drawing/2014/main" id="{C20FA44C-2AA8-4DE1-8539-8AAFB8D56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1" r="1618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8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745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B9F-DE0D-42A5-AFD2-8367E136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/>
              <a:t>Academic courses</a:t>
            </a:r>
          </a:p>
        </p:txBody>
      </p:sp>
      <p:pic>
        <p:nvPicPr>
          <p:cNvPr id="5" name="Picture 4" descr="Objects in a shelf">
            <a:extLst>
              <a:ext uri="{FF2B5EF4-FFF2-40B4-BE49-F238E27FC236}">
                <a16:creationId xmlns:a16="http://schemas.microsoft.com/office/drawing/2014/main" id="{37A19C42-D9BC-4D25-911C-632DA1D0F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8" r="11848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7688D-E13A-4B54-B62E-925C69E17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GB" sz="1700" dirty="0"/>
              <a:t>EYE – early years educator level 3 – FREE if you are over 19 and do not already have a current level 3 qualification</a:t>
            </a:r>
          </a:p>
          <a:p>
            <a:r>
              <a:rPr lang="en-GB" sz="1700" dirty="0"/>
              <a:t>GCSE Maths and English – FREE</a:t>
            </a:r>
          </a:p>
          <a:p>
            <a:r>
              <a:rPr lang="en-GB" sz="1700" dirty="0"/>
              <a:t>Paediatric first aid – onsite or we can deliver at your setting.</a:t>
            </a:r>
          </a:p>
          <a:p>
            <a:r>
              <a:rPr lang="en-GB" sz="1700" dirty="0"/>
              <a:t>Early Years Foundation degree – level 4 and 5 – studied at St Vincent in conjunction with the University of Portsmouth </a:t>
            </a:r>
            <a:r>
              <a:rPr lang="en-GB" sz="1700" dirty="0" smtClean="0"/>
              <a:t>  </a:t>
            </a:r>
            <a:r>
              <a:rPr lang="en-GB" sz="1700" dirty="0"/>
              <a:t>Student finance available</a:t>
            </a:r>
          </a:p>
          <a:p>
            <a:pPr marL="0" indent="0">
              <a:buNone/>
            </a:pP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2704813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ABB70-3219-4D32-BF17-06DCA6FC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en-GB" dirty="0"/>
              <a:t>This is just a taste of our full offer…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F4095-4D74-4070-AC0D-DC304F075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114801" cy="3465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More details are available on our website.</a:t>
            </a:r>
          </a:p>
          <a:p>
            <a:r>
              <a:rPr lang="en-GB" sz="2000" dirty="0"/>
              <a:t>Or </a:t>
            </a:r>
            <a:r>
              <a:rPr lang="en-GB" sz="1400" b="0" i="0" dirty="0">
                <a:solidFill>
                  <a:srgbClr val="1E73BE"/>
                </a:solidFill>
                <a:effectLst/>
                <a:latin typeface="Roboto" panose="02000000000000000000" pitchFamily="2" charset="0"/>
              </a:rPr>
              <a:t> Call: 023 9258 8311  Email: </a:t>
            </a:r>
            <a:r>
              <a:rPr lang="en-GB" sz="1400" b="0" i="0" u="none" strike="noStrike" dirty="0">
                <a:solidFill>
                  <a:srgbClr val="1E73BE"/>
                </a:solidFill>
                <a:effectLst/>
                <a:latin typeface="Roboto" panose="02000000000000000000" pitchFamily="2" charset="0"/>
                <a:hlinkClick r:id="rId2"/>
              </a:rPr>
              <a:t>info@stvincent.ac.uk</a:t>
            </a:r>
            <a:endParaRPr lang="en-GB" sz="2000" dirty="0"/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E0083E8-3496-4956-9719-A129C40DC6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r="-4" b="-4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7" name="Picture 6" descr="A group of people wearing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F1013201-EDD0-465D-8AC0-5B7AF5C33A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7" b="6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11" name="Picture 10" descr="A group of people wearing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B0B565F9-6AFE-47E3-AA9B-4B8C22F14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0" b="-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013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366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Office Theme</vt:lpstr>
      <vt:lpstr>St Vincent College offers a range of courses for practitioners and parents</vt:lpstr>
      <vt:lpstr>Many courses are FREE</vt:lpstr>
      <vt:lpstr>Practitioner wellbeing</vt:lpstr>
      <vt:lpstr>PowerPoint Presentation</vt:lpstr>
      <vt:lpstr>CPD/ Short courses for parents</vt:lpstr>
      <vt:lpstr>Academic courses</vt:lpstr>
      <vt:lpstr>This is just a taste of our full offer…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Vincent College offers a range of courses for practitioners and parents</dc:title>
  <dc:creator>Julie North</dc:creator>
  <cp:lastModifiedBy>Julie North</cp:lastModifiedBy>
  <cp:revision>2</cp:revision>
  <dcterms:created xsi:type="dcterms:W3CDTF">2022-05-02T08:55:06Z</dcterms:created>
  <dcterms:modified xsi:type="dcterms:W3CDTF">2022-07-07T13:54:55Z</dcterms:modified>
</cp:coreProperties>
</file>